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2" r:id="rId6"/>
    <p:sldId id="261" r:id="rId7"/>
  </p:sldIdLst>
  <p:sldSz cx="14630400" cy="8229600"/>
  <p:notesSz cx="8229600" cy="14630400"/>
  <p:embeddedFontLst>
    <p:embeddedFont>
      <p:font typeface="Algerian" panose="04020705040A02060702" pitchFamily="82" charset="0"/>
      <p:regular r:id="rId9"/>
    </p:embeddedFont>
    <p:embeddedFont>
      <p:font typeface="Bodoni MT" panose="02070603080606020203" pitchFamily="18" charset="0"/>
      <p:regular r:id="rId10"/>
      <p:bold r:id="rId11"/>
      <p:italic r:id="rId12"/>
      <p:boldItalic r:id="rId13"/>
    </p:embeddedFont>
    <p:embeddedFont>
      <p:font typeface="Cambria Math" panose="02040503050406030204" pitchFamily="18" charset="0"/>
      <p:regular r:id="rId14"/>
    </p:embeddedFont>
    <p:embeddedFont>
      <p:font typeface="Edwardian Script ITC" panose="030303020407070D0804" pitchFamily="66" charset="0"/>
      <p:regular r:id="rId15"/>
    </p:embeddedFont>
    <p:embeddedFont>
      <p:font typeface="Merriweather" panose="00000500000000000000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opesh Sharma" initials="GS" lastIdx="1" clrIdx="0">
    <p:extLst>
      <p:ext uri="{19B8F6BF-5375-455C-9EA6-DF929625EA0E}">
        <p15:presenceInfo xmlns:p15="http://schemas.microsoft.com/office/powerpoint/2012/main" userId="685e578a21418cc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49EA"/>
    <a:srgbClr val="FFFFFF"/>
    <a:srgbClr val="5963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293" autoAdjust="0"/>
  </p:normalViewPr>
  <p:slideViewPr>
    <p:cSldViewPr snapToGrid="0" snapToObjects="1">
      <p:cViewPr varScale="1">
        <p:scale>
          <a:sx n="61" d="100"/>
          <a:sy n="61" d="100"/>
        </p:scale>
        <p:origin x="39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339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377916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Secure Personal Cloud Storage System using AWS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5061942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"A smart alternative to Google Drive with AWS-powered architecture."</a:t>
            </a:r>
            <a:endParaRPr lang="en-US" sz="19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B1D34D-ADD5-A3C3-5003-B4C0DA41D0F3}"/>
              </a:ext>
            </a:extLst>
          </p:cNvPr>
          <p:cNvSpPr txBox="1"/>
          <p:nvPr/>
        </p:nvSpPr>
        <p:spPr>
          <a:xfrm>
            <a:off x="12788383" y="7451242"/>
            <a:ext cx="17437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Algerian" panose="04020705040A02060702" pitchFamily="82" charset="0"/>
              </a:rPr>
              <a:t>Made By :</a:t>
            </a:r>
          </a:p>
          <a:p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Edwardian Script ITC" panose="030303020407070D0804" pitchFamily="66" charset="0"/>
              </a:rPr>
              <a:t>Gopesh Sharma</a:t>
            </a:r>
            <a:endParaRPr lang="en-IN" sz="2400" dirty="0">
              <a:solidFill>
                <a:schemeClr val="bg1"/>
              </a:solidFill>
              <a:highlight>
                <a:srgbClr val="000000"/>
              </a:highlight>
              <a:latin typeface="Edwardian Script ITC" panose="030303020407070D0804" pitchFamily="66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478" y="610791"/>
            <a:ext cx="8132207" cy="555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Overview: Your Personal Cloud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478" y="1610439"/>
            <a:ext cx="6537722" cy="88856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99530" y="2721054"/>
            <a:ext cx="277677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Scalable Storage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999530" y="3201353"/>
            <a:ext cx="6093619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Upload, manage, and access personal files from anywhere.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610439"/>
            <a:ext cx="6537722" cy="8885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37252" y="2721054"/>
            <a:ext cx="277677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EC2 Web Interface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7537252" y="3201353"/>
            <a:ext cx="6093619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Simple web interface hosted on an EC2 instance for user interaction.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478" y="4134207"/>
            <a:ext cx="6537722" cy="88856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99530" y="5244822"/>
            <a:ext cx="277677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S3 File Storage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99530" y="5725120"/>
            <a:ext cx="6093619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Robust and durable file storage leveraging Amazon S3.</a:t>
            </a:r>
            <a:endParaRPr lang="en-US" sz="17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134207"/>
            <a:ext cx="6537722" cy="88856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37252" y="5244822"/>
            <a:ext cx="277677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Enhanced Security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7537252" y="5725120"/>
            <a:ext cx="6093619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authentication via IAM/Cognito and file encryption ensures data privacy.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777478" y="6907887"/>
            <a:ext cx="13075444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project demonstrates a real-world cloud-native architecture, providing a mini Google Drive-like solution with full user control.</a:t>
            </a:r>
            <a:endParaRPr lang="en-US" sz="1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A5898C-14AD-8BD3-E257-2A4A757B1DA0}"/>
              </a:ext>
            </a:extLst>
          </p:cNvPr>
          <p:cNvSpPr txBox="1"/>
          <p:nvPr/>
        </p:nvSpPr>
        <p:spPr>
          <a:xfrm>
            <a:off x="12805735" y="7474749"/>
            <a:ext cx="16902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Algerian" panose="04020705040A02060702" pitchFamily="82" charset="0"/>
              </a:rPr>
              <a:t>Made By :</a:t>
            </a:r>
          </a:p>
          <a:p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Edwardian Script ITC" panose="030303020407070D0804" pitchFamily="66" charset="0"/>
              </a:rPr>
              <a:t>Gopesh Sharma</a:t>
            </a:r>
            <a:endParaRPr lang="en-IN" sz="2400" dirty="0">
              <a:solidFill>
                <a:schemeClr val="bg1"/>
              </a:solidFill>
              <a:highlight>
                <a:srgbClr val="000000"/>
              </a:highlight>
              <a:latin typeface="Edwardian Script ITC" panose="030303020407070D0804" pitchFamily="66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 animBg="1"/>
      <p:bldP spid="5" grpId="0" build="allAtOnce" animBg="1"/>
      <p:bldP spid="7" grpId="0" build="allAtOnce" animBg="1"/>
      <p:bldP spid="8" grpId="0" build="allAtOnce" animBg="1"/>
      <p:bldP spid="10" grpId="0" build="allAtOnce" animBg="1"/>
      <p:bldP spid="11" grpId="0" build="allAtOnce" animBg="1"/>
      <p:bldP spid="13" grpId="0" build="allAtOnce" animBg="1"/>
      <p:bldP spid="14" grpId="0" build="allAtOnce" animBg="1"/>
      <p:bldP spid="15" grpId="0" build="allAtOnce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2399" y="318988"/>
            <a:ext cx="6306741" cy="408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5F0F0"/>
                </a:solidFill>
                <a:latin typeface="Arial" panose="020B0604020202020204" pitchFamily="34" charset="0"/>
                <a:ea typeface="Merriweather" pitchFamily="34" charset="-122"/>
                <a:cs typeface="Arial" panose="020B0604020202020204" pitchFamily="34" charset="0"/>
              </a:rPr>
              <a:t>Understanding Existing Cloud Solutions</a:t>
            </a:r>
            <a:endParaRPr lang="en-US" sz="25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9772288" y="1100396"/>
            <a:ext cx="2043589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F5F0F0"/>
                </a:solidFill>
                <a:latin typeface="Arial" panose="020B0604020202020204" pitchFamily="34" charset="0"/>
                <a:ea typeface="Merriweather" pitchFamily="34" charset="-122"/>
                <a:cs typeface="Arial" panose="020B0604020202020204" pitchFamily="34" charset="0"/>
              </a:rPr>
              <a:t>Current Solutions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22244" y="1553588"/>
            <a:ext cx="6543675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Arial" panose="020B0604020202020204" pitchFamily="34" charset="0"/>
                <a:ea typeface="Merriweather" pitchFamily="34" charset="-122"/>
                <a:cs typeface="Arial" panose="020B0604020202020204" pitchFamily="34" charset="0"/>
              </a:rPr>
              <a:t>Google Drive, Dropbox, OneDrive offer centralized storage.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22249" y="2208137"/>
            <a:ext cx="6543675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Arial" panose="020B0604020202020204" pitchFamily="34" charset="0"/>
                <a:ea typeface="Merriweather" pitchFamily="34" charset="-122"/>
                <a:cs typeface="Arial" panose="020B0604020202020204" pitchFamily="34" charset="0"/>
              </a:rPr>
              <a:t>They provide basic cloud file storage and syncing capabilities.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54" y="985897"/>
            <a:ext cx="6543675" cy="699915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772288" y="2765777"/>
            <a:ext cx="2043589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F5F0F0"/>
                </a:solidFill>
                <a:latin typeface="Arial" panose="020B0604020202020204" pitchFamily="34" charset="0"/>
                <a:ea typeface="Merriweather" pitchFamily="34" charset="-122"/>
                <a:cs typeface="Arial" panose="020B0604020202020204" pitchFamily="34" charset="0"/>
              </a:rPr>
              <a:t>Key Drawbacks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22246" y="3414254"/>
            <a:ext cx="6543675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Arial" panose="020B0604020202020204" pitchFamily="34" charset="0"/>
                <a:ea typeface="Merriweather" pitchFamily="34" charset="-122"/>
                <a:cs typeface="Arial" panose="020B0604020202020204" pitchFamily="34" charset="0"/>
              </a:rPr>
              <a:t>Privacy concerns due to third-party data control.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522247" y="4419260"/>
            <a:ext cx="6543675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Arial" panose="020B0604020202020204" pitchFamily="34" charset="0"/>
                <a:ea typeface="Merriweather" pitchFamily="34" charset="-122"/>
                <a:cs typeface="Arial" panose="020B0604020202020204" pitchFamily="34" charset="0"/>
              </a:rPr>
              <a:t>Limited customization options and infrastructure control.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522248" y="5419369"/>
            <a:ext cx="6543675" cy="529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Arial" panose="020B0604020202020204" pitchFamily="34" charset="0"/>
                <a:ea typeface="Merriweather" pitchFamily="34" charset="-122"/>
                <a:cs typeface="Arial" panose="020B0604020202020204" pitchFamily="34" charset="0"/>
              </a:rPr>
              <a:t>Often require premium costs for advanced features and larger</a:t>
            </a:r>
          </a:p>
          <a:p>
            <a:pPr algn="l">
              <a:lnSpc>
                <a:spcPts val="2050"/>
              </a:lnSpc>
              <a:buSzPct val="100000"/>
            </a:pPr>
            <a:r>
              <a:rPr lang="en-US" sz="1600" dirty="0">
                <a:solidFill>
                  <a:srgbClr val="E2E6E9"/>
                </a:solidFill>
                <a:latin typeface="Arial" panose="020B0604020202020204" pitchFamily="34" charset="0"/>
                <a:ea typeface="Merriweather" pitchFamily="34" charset="-122"/>
                <a:cs typeface="Arial" panose="020B0604020202020204" pitchFamily="34" charset="0"/>
              </a:rPr>
              <a:t>    storage.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522249" y="6424375"/>
            <a:ext cx="6543675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Arial" panose="020B0604020202020204" pitchFamily="34" charset="0"/>
                <a:ea typeface="Merriweather" pitchFamily="34" charset="-122"/>
                <a:cs typeface="Arial" panose="020B0604020202020204" pitchFamily="34" charset="0"/>
              </a:rPr>
              <a:t>Closed-source backend limits transparency and innovation.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D38AFF-4CDA-68FC-B8A7-14401B56D026}"/>
              </a:ext>
            </a:extLst>
          </p:cNvPr>
          <p:cNvSpPr txBox="1"/>
          <p:nvPr/>
        </p:nvSpPr>
        <p:spPr>
          <a:xfrm>
            <a:off x="12812232" y="7429381"/>
            <a:ext cx="163741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Algerian" panose="04020705040A02060702" pitchFamily="82" charset="0"/>
              </a:rPr>
              <a:t>Made By :</a:t>
            </a:r>
          </a:p>
          <a:p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Edwardian Script ITC" panose="030303020407070D0804" pitchFamily="66" charset="0"/>
              </a:rPr>
              <a:t>Gopesh Sharma</a:t>
            </a:r>
            <a:endParaRPr lang="en-IN" sz="2400" dirty="0">
              <a:solidFill>
                <a:schemeClr val="bg1"/>
              </a:solidFill>
              <a:highlight>
                <a:srgbClr val="000000"/>
              </a:highlight>
              <a:latin typeface="Edwardian Script ITC" panose="030303020407070D0804" pitchFamily="66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 animBg="1"/>
      <p:bldP spid="4" grpId="0" build="allAtOnce" animBg="1"/>
      <p:bldP spid="5" grpId="0" build="allAtOnce" animBg="1"/>
      <p:bldP spid="7" grpId="0" build="allAtOnce" animBg="1"/>
      <p:bldP spid="8" grpId="0" build="allAtOnce" animBg="1"/>
      <p:bldP spid="9" grpId="0" build="allAtOnce" animBg="1"/>
      <p:bldP spid="10" grpId="0" build="allAtOnce" animBg="1"/>
      <p:bldP spid="11" grpId="0" build="allAtOnce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50369"/>
            <a:ext cx="10293191" cy="616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Proposed System: A User-Owned Cloud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2160984"/>
            <a:ext cx="616982" cy="6169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89271" y="230743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Personal Control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1789271" y="2840950"/>
            <a:ext cx="5371624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Users host their own cloud storage, maintaining full control over access, storage, and encryption.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9386" y="2160984"/>
            <a:ext cx="616982" cy="61698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94859" y="230743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Custom UI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8394859" y="2840950"/>
            <a:ext cx="537174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Files can be uploaded, organized, and retrieved via a tailored web interface hosted on EC2.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798" y="4642366"/>
            <a:ext cx="616982" cy="61698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89271" y="478881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Integrated Security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1789271" y="5322332"/>
            <a:ext cx="5371624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IAM/Cognito handles secure authentication and precise permissions for users.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9386" y="4642366"/>
            <a:ext cx="616982" cy="61698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94859" y="4788813"/>
            <a:ext cx="368843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 Monitoring</a:t>
            </a:r>
            <a:endParaRPr lang="en-US" sz="2400" dirty="0"/>
          </a:p>
        </p:txBody>
      </p:sp>
      <p:sp>
        <p:nvSpPr>
          <p:cNvPr id="14" name="Text 8"/>
          <p:cNvSpPr/>
          <p:nvPr/>
        </p:nvSpPr>
        <p:spPr>
          <a:xfrm>
            <a:off x="8394859" y="5322332"/>
            <a:ext cx="537174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CloudWatch tracks system health and performance, ensuring reliable operation.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863798" y="6389608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modular system offers high security, scalability, and significant educational value in mastering AWS services.</a:t>
            </a:r>
            <a:endParaRPr lang="en-US" sz="19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F2D9A4-AD00-A50F-7265-BBFC9F3E3A66}"/>
              </a:ext>
            </a:extLst>
          </p:cNvPr>
          <p:cNvSpPr txBox="1"/>
          <p:nvPr/>
        </p:nvSpPr>
        <p:spPr>
          <a:xfrm>
            <a:off x="12772457" y="7456884"/>
            <a:ext cx="18579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Algerian" panose="04020705040A02060702" pitchFamily="82" charset="0"/>
              </a:rPr>
              <a:t>Made By :</a:t>
            </a:r>
          </a:p>
          <a:p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Edwardian Script ITC" panose="030303020407070D0804" pitchFamily="66" charset="0"/>
              </a:rPr>
              <a:t>Gopesh Sharma</a:t>
            </a:r>
            <a:endParaRPr lang="en-IN" sz="2400" dirty="0">
              <a:solidFill>
                <a:schemeClr val="bg1"/>
              </a:solidFill>
              <a:highlight>
                <a:srgbClr val="000000"/>
              </a:highlight>
              <a:latin typeface="Edwardian Script ITC" panose="030303020407070D0804" pitchFamily="66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 animBg="1"/>
      <p:bldP spid="5" grpId="0" build="allAtOnce" animBg="1"/>
      <p:bldP spid="7" grpId="0" build="allAtOnce" animBg="1"/>
      <p:bldP spid="8" grpId="0" build="allAtOnce" animBg="1"/>
      <p:bldP spid="10" grpId="0" build="allAtOnce" animBg="1"/>
      <p:bldP spid="11" grpId="0" build="allAtOnce" animBg="1"/>
      <p:bldP spid="13" grpId="0" build="allAtOnce" animBg="1"/>
      <p:bldP spid="14" grpId="0" build="allAtOnce" animBg="1"/>
      <p:bldP spid="15" grpId="0" build="allAtOnce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124915-8AE6-8709-6F14-3EEFCDE9DF4F}"/>
              </a:ext>
            </a:extLst>
          </p:cNvPr>
          <p:cNvSpPr txBox="1"/>
          <p:nvPr/>
        </p:nvSpPr>
        <p:spPr>
          <a:xfrm>
            <a:off x="5385633" y="346425"/>
            <a:ext cx="3859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502C19C-0F28-062E-3FFD-8718974E06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2363112"/>
              </p:ext>
            </p:extLst>
          </p:nvPr>
        </p:nvGraphicFramePr>
        <p:xfrm>
          <a:off x="255180" y="1244009"/>
          <a:ext cx="14109408" cy="6060560"/>
        </p:xfrm>
        <a:graphic>
          <a:graphicData uri="http://schemas.openxmlformats.org/drawingml/2006/table">
            <a:tbl>
              <a:tblPr/>
              <a:tblGrid>
                <a:gridCol w="2351568">
                  <a:extLst>
                    <a:ext uri="{9D8B030D-6E8A-4147-A177-3AD203B41FA5}">
                      <a16:colId xmlns:a16="http://schemas.microsoft.com/office/drawing/2014/main" val="447325105"/>
                    </a:ext>
                  </a:extLst>
                </a:gridCol>
                <a:gridCol w="2351568">
                  <a:extLst>
                    <a:ext uri="{9D8B030D-6E8A-4147-A177-3AD203B41FA5}">
                      <a16:colId xmlns:a16="http://schemas.microsoft.com/office/drawing/2014/main" val="1223975052"/>
                    </a:ext>
                  </a:extLst>
                </a:gridCol>
                <a:gridCol w="2351568">
                  <a:extLst>
                    <a:ext uri="{9D8B030D-6E8A-4147-A177-3AD203B41FA5}">
                      <a16:colId xmlns:a16="http://schemas.microsoft.com/office/drawing/2014/main" val="3309852555"/>
                    </a:ext>
                  </a:extLst>
                </a:gridCol>
                <a:gridCol w="2351568">
                  <a:extLst>
                    <a:ext uri="{9D8B030D-6E8A-4147-A177-3AD203B41FA5}">
                      <a16:colId xmlns:a16="http://schemas.microsoft.com/office/drawing/2014/main" val="3762343720"/>
                    </a:ext>
                  </a:extLst>
                </a:gridCol>
                <a:gridCol w="2351568">
                  <a:extLst>
                    <a:ext uri="{9D8B030D-6E8A-4147-A177-3AD203B41FA5}">
                      <a16:colId xmlns:a16="http://schemas.microsoft.com/office/drawing/2014/main" val="1154268588"/>
                    </a:ext>
                  </a:extLst>
                </a:gridCol>
                <a:gridCol w="2351568">
                  <a:extLst>
                    <a:ext uri="{9D8B030D-6E8A-4147-A177-3AD203B41FA5}">
                      <a16:colId xmlns:a16="http://schemas.microsoft.com/office/drawing/2014/main" val="3642388485"/>
                    </a:ext>
                  </a:extLst>
                </a:gridCol>
              </a:tblGrid>
              <a:tr h="73039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YEAR</a:t>
                      </a:r>
                      <a:endParaRPr lang="en-IN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AUTHOR</a:t>
                      </a:r>
                      <a:endParaRPr lang="en-IN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TITLE</a:t>
                      </a:r>
                      <a:endParaRPr lang="en-IN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ALGORITHM/TECH</a:t>
                      </a:r>
                      <a:endParaRPr lang="en-IN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MERITS</a:t>
                      </a:r>
                      <a:endParaRPr lang="en-IN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DEMERITS</a:t>
                      </a:r>
                      <a:endParaRPr lang="en-IN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9945422"/>
                  </a:ext>
                </a:extLst>
              </a:tr>
              <a:tr h="10434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2026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Riya Thomas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Scalable Cloud File System Using AWS Lambda &amp; S3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Serverless Architecture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Low cost and high scalability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Cold start delays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9804694"/>
                  </a:ext>
                </a:extLst>
              </a:tr>
              <a:tr h="115649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2025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Gopesh Sharma </a:t>
                      </a:r>
                      <a:r>
                        <a:rPr lang="en-IN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(You)</a:t>
                      </a:r>
                      <a:endParaRPr lang="en-IN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Secure Personal Cloud Storage Using AWS EC2 and S3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EC2, S3, IAM, Cognito, CloudWatch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Full control, modular, secure, educational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Requires AWS knowledge and cost planning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44825"/>
                  </a:ext>
                </a:extLst>
              </a:tr>
              <a:tr h="10434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2025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Alex Dsouza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IAM-Based Authentication in Cloud File Sharing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AWS IAM Policies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Fine-grained access 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Complex to configure for large-scale apps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4118627"/>
                  </a:ext>
                </a:extLst>
              </a:tr>
              <a:tr h="10434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2024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Nishita Roy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Encrypted Personal Storage with S3 and KMS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AWS KMS, S3 Server-Side Encryption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Strong encryption and data integrity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KMS key management overhead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6955807"/>
                  </a:ext>
                </a:extLst>
              </a:tr>
              <a:tr h="10434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2023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AWS Whitepaper (Official)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Cloud Storage Architectures on AWS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EC2, S3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Proven durability and availability (99.999999999%)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Vendor lock-in, requires AWS service integration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517616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19D2798-5A77-1219-EF36-1C5EF293ADBA}"/>
              </a:ext>
            </a:extLst>
          </p:cNvPr>
          <p:cNvSpPr txBox="1"/>
          <p:nvPr/>
        </p:nvSpPr>
        <p:spPr>
          <a:xfrm>
            <a:off x="12790967" y="7415405"/>
            <a:ext cx="165867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Algerian" panose="04020705040A02060702" pitchFamily="82" charset="0"/>
              </a:rPr>
              <a:t>Made By :</a:t>
            </a:r>
          </a:p>
          <a:p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Edwardian Script ITC" panose="030303020407070D0804" pitchFamily="66" charset="0"/>
              </a:rPr>
              <a:t>Gopesh Sharma</a:t>
            </a:r>
            <a:endParaRPr lang="en-IN" sz="2400" dirty="0">
              <a:solidFill>
                <a:schemeClr val="bg1"/>
              </a:solidFill>
              <a:highlight>
                <a:srgbClr val="000000"/>
              </a:highlight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21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204E03-AB23-3E60-0D7F-F0411F4D1A0F}"/>
              </a:ext>
            </a:extLst>
          </p:cNvPr>
          <p:cNvSpPr txBox="1"/>
          <p:nvPr/>
        </p:nvSpPr>
        <p:spPr>
          <a:xfrm>
            <a:off x="4196205" y="3099137"/>
            <a:ext cx="6237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i="1" dirty="0">
                <a:solidFill>
                  <a:schemeClr val="bg2"/>
                </a:solidFill>
                <a:latin typeface="Bodoni MT" panose="02070603080606020203" pitchFamily="18" charset="0"/>
              </a:rPr>
              <a:t>Thank You</a:t>
            </a:r>
            <a:endParaRPr lang="en-IN" sz="9600" b="1" i="1" dirty="0">
              <a:solidFill>
                <a:schemeClr val="bg2"/>
              </a:solidFill>
              <a:latin typeface="Bodoni MT" panose="020706030806060202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87A785-63D5-4930-D134-0E06E20D5BDC}"/>
              </a:ext>
            </a:extLst>
          </p:cNvPr>
          <p:cNvSpPr txBox="1"/>
          <p:nvPr/>
        </p:nvSpPr>
        <p:spPr>
          <a:xfrm>
            <a:off x="12801600" y="7405876"/>
            <a:ext cx="17437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Algerian" panose="04020705040A02060702" pitchFamily="82" charset="0"/>
              </a:rPr>
              <a:t>Made By :</a:t>
            </a:r>
          </a:p>
          <a:p>
            <a:r>
              <a:rPr lang="en-US" sz="2400" dirty="0">
                <a:solidFill>
                  <a:schemeClr val="bg1"/>
                </a:solidFill>
                <a:highlight>
                  <a:srgbClr val="000000"/>
                </a:highlight>
                <a:latin typeface="Edwardian Script ITC" panose="030303020407070D0804" pitchFamily="66" charset="0"/>
              </a:rPr>
              <a:t>Gopesh Sharma</a:t>
            </a:r>
            <a:endParaRPr lang="en-IN" sz="2400" dirty="0">
              <a:solidFill>
                <a:schemeClr val="bg1"/>
              </a:solidFill>
              <a:highlight>
                <a:srgbClr val="000000"/>
              </a:highlight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947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432</Words>
  <Application>Microsoft Office PowerPoint</Application>
  <PresentationFormat>Custom</PresentationFormat>
  <Paragraphs>86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Algerian</vt:lpstr>
      <vt:lpstr>Times New Roman</vt:lpstr>
      <vt:lpstr>Cambria Math</vt:lpstr>
      <vt:lpstr>Edwardian Script ITC</vt:lpstr>
      <vt:lpstr>Arial</vt:lpstr>
      <vt:lpstr>Merriweather</vt:lpstr>
      <vt:lpstr>Bodoni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Gopesh Sharma</cp:lastModifiedBy>
  <cp:revision>16</cp:revision>
  <dcterms:created xsi:type="dcterms:W3CDTF">2025-07-08T10:08:12Z</dcterms:created>
  <dcterms:modified xsi:type="dcterms:W3CDTF">2025-07-10T05:30:01Z</dcterms:modified>
</cp:coreProperties>
</file>